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2" r:id="rId3"/>
    <p:sldId id="259" r:id="rId4"/>
    <p:sldId id="263" r:id="rId5"/>
    <p:sldId id="264" r:id="rId6"/>
    <p:sldId id="265" r:id="rId7"/>
    <p:sldId id="266" r:id="rId8"/>
    <p:sldId id="267" r:id="rId9"/>
    <p:sldId id="273" r:id="rId10"/>
    <p:sldId id="272" r:id="rId11"/>
    <p:sldId id="274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14D"/>
    <a:srgbClr val="CFD5C4"/>
    <a:srgbClr val="3E5712"/>
    <a:srgbClr val="9EAB88"/>
    <a:srgbClr val="C2CD23"/>
    <a:srgbClr val="DA4D5C"/>
    <a:srgbClr val="ED2B42"/>
    <a:srgbClr val="FCDB95"/>
    <a:srgbClr val="DCDDDE"/>
    <a:srgbClr val="CCCED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80404" autoAdjust="0"/>
  </p:normalViewPr>
  <p:slideViewPr>
    <p:cSldViewPr showGuides="1">
      <p:cViewPr varScale="1">
        <p:scale>
          <a:sx n="73" d="100"/>
          <a:sy n="73" d="100"/>
        </p:scale>
        <p:origin x="-1446" y="-102"/>
      </p:cViewPr>
      <p:guideLst>
        <p:guide orient="horz" pos="164"/>
        <p:guide orient="horz" pos="1117"/>
        <p:guide orient="horz" pos="4156"/>
        <p:guide orient="horz" pos="4065"/>
        <p:guide orient="horz" pos="602"/>
        <p:guide orient="horz" pos="799"/>
        <p:guide orient="horz" pos="3113"/>
        <p:guide pos="158"/>
        <p:guide pos="5615"/>
        <p:guide pos="49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EE0E7-875B-472D-82FD-0921116ED9FC}" type="datetimeFigureOut">
              <a:rPr lang="en-US" smtClean="0"/>
              <a:pPr/>
              <a:t>8/7/2014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EB80C-3D5D-4036-876C-B3AB82BF204A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071538" y="0"/>
            <a:ext cx="8072462" cy="578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331912" y="285729"/>
            <a:ext cx="7704138" cy="100013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PRESENTATION TITLE HERE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331912" y="1428736"/>
            <a:ext cx="7704137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Heading | Use Line Dividers To Separate Headings (Shift \)</a:t>
            </a:r>
            <a:endParaRPr lang="en-AU" dirty="0"/>
          </a:p>
        </p:txBody>
      </p:sp>
      <p:sp>
        <p:nvSpPr>
          <p:cNvPr id="11" name="Content Placeholder 25"/>
          <p:cNvSpPr>
            <a:spLocks noGrp="1"/>
          </p:cNvSpPr>
          <p:nvPr>
            <p:ph sz="quarter" idx="11" hasCustomPrompt="1"/>
          </p:nvPr>
        </p:nvSpPr>
        <p:spPr bwMode="black">
          <a:xfrm>
            <a:off x="3428992" y="5286388"/>
            <a:ext cx="5572133" cy="285752"/>
          </a:xfrm>
        </p:spPr>
        <p:txBody>
          <a:bodyPr lIns="0" tIns="0" rIns="0" bIns="0" anchor="ctr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en-US" sz="14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UNIT NAME</a:t>
            </a:r>
          </a:p>
        </p:txBody>
      </p:sp>
      <p:sp>
        <p:nvSpPr>
          <p:cNvPr id="12" name="Content Placeholder 25"/>
          <p:cNvSpPr>
            <a:spLocks noGrp="1"/>
          </p:cNvSpPr>
          <p:nvPr>
            <p:ph sz="quarter" idx="12" hasCustomPrompt="1"/>
          </p:nvPr>
        </p:nvSpPr>
        <p:spPr bwMode="black">
          <a:xfrm>
            <a:off x="3428992" y="5000636"/>
            <a:ext cx="5572133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 smtClean="0"/>
              <a:t>AUTHOR’S NAME | TITLE </a:t>
            </a:r>
            <a:r>
              <a:rPr lang="en-AU" dirty="0" smtClean="0"/>
              <a:t>(Use Line Dividers)</a:t>
            </a:r>
            <a:endParaRPr lang="en-US" dirty="0" smtClean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8055033" y="5819652"/>
            <a:ext cx="985150" cy="985150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 smtClean="0"/>
              <a:t>Insert      Partner Logo </a:t>
            </a:r>
            <a:br>
              <a:rPr lang="en-AU" dirty="0" smtClean="0"/>
            </a:br>
            <a:r>
              <a:rPr lang="en-AU" dirty="0" smtClean="0"/>
              <a:t>- Delete if not required</a:t>
            </a:r>
            <a:endParaRPr lang="en-AU" dirty="0"/>
          </a:p>
        </p:txBody>
      </p:sp>
      <p:grpSp>
        <p:nvGrpSpPr>
          <p:cNvPr id="4" name="Group 20"/>
          <p:cNvGrpSpPr/>
          <p:nvPr userDrawn="1"/>
        </p:nvGrpSpPr>
        <p:grpSpPr>
          <a:xfrm>
            <a:off x="261938" y="5715016"/>
            <a:ext cx="1612106" cy="789289"/>
            <a:chOff x="261938" y="5715016"/>
            <a:chExt cx="1612106" cy="789289"/>
          </a:xfrm>
        </p:grpSpPr>
        <p:sp>
          <p:nvSpPr>
            <p:cNvPr id="18" name="Rectangle 17"/>
            <p:cNvSpPr/>
            <p:nvPr userDrawn="1"/>
          </p:nvSpPr>
          <p:spPr>
            <a:xfrm flipH="1">
              <a:off x="261938" y="5715016"/>
              <a:ext cx="1612106" cy="789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 descr="USY_MB1_rgb_Reversed_Standard_Logo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33773" y="5890063"/>
              <a:ext cx="1268436" cy="439194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 userDrawn="1"/>
        </p:nvSpPr>
        <p:spPr bwMode="black">
          <a:xfrm>
            <a:off x="1090609" y="4220262"/>
            <a:ext cx="2266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" cap="all" baseline="0" dirty="0" smtClean="0">
                <a:solidFill>
                  <a:schemeClr val="bg1"/>
                </a:solidFill>
              </a:rPr>
              <a:t>THE UNIVERSITY OF SYDNEY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1200" cap="all" baseline="0" dirty="0" smtClean="0">
                <a:solidFill>
                  <a:schemeClr val="bg1"/>
                </a:solidFill>
              </a:rPr>
              <a:t>BUSINESS SCHOOL</a:t>
            </a:r>
            <a:endParaRPr lang="en-US" sz="1200" cap="al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Group3 05.jpg"/>
          <p:cNvPicPr>
            <a:picLocks noChangeAspect="1"/>
          </p:cNvPicPr>
          <p:nvPr userDrawn="1"/>
        </p:nvPicPr>
        <p:blipFill>
          <a:blip r:embed="rId2" cstate="print"/>
          <a:srcRect l="3351" r="2231" b="31947"/>
          <a:stretch>
            <a:fillRect/>
          </a:stretch>
        </p:blipFill>
        <p:spPr>
          <a:xfrm>
            <a:off x="0" y="2491020"/>
            <a:ext cx="9144000" cy="439436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ltGray"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85720" y="285729"/>
            <a:ext cx="8750330" cy="1000132"/>
          </a:xfrm>
        </p:spPr>
        <p:txBody>
          <a:bodyPr>
            <a:normAutofit/>
          </a:bodyPr>
          <a:lstStyle>
            <a:lvl1pPr algn="l">
              <a:lnSpc>
                <a:spcPts val="3100"/>
              </a:lnSpc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PRESENTATION TITLE HERE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85720" y="1428736"/>
            <a:ext cx="8750329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Heading | Use Line Dividers To Separate Headings (Shift \)</a:t>
            </a:r>
            <a:endParaRPr lang="en-AU" dirty="0"/>
          </a:p>
        </p:txBody>
      </p:sp>
      <p:sp>
        <p:nvSpPr>
          <p:cNvPr id="19" name="Content Placeholder 25"/>
          <p:cNvSpPr>
            <a:spLocks noGrp="1"/>
          </p:cNvSpPr>
          <p:nvPr>
            <p:ph sz="quarter" idx="11" hasCustomPrompt="1"/>
          </p:nvPr>
        </p:nvSpPr>
        <p:spPr bwMode="black">
          <a:xfrm>
            <a:off x="250826" y="3000372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UNIT NAME</a:t>
            </a:r>
          </a:p>
        </p:txBody>
      </p:sp>
      <p:sp>
        <p:nvSpPr>
          <p:cNvPr id="20" name="Content Placeholder 25"/>
          <p:cNvSpPr>
            <a:spLocks noGrp="1"/>
          </p:cNvSpPr>
          <p:nvPr>
            <p:ph sz="quarter" idx="12" hasCustomPrompt="1"/>
          </p:nvPr>
        </p:nvSpPr>
        <p:spPr bwMode="black">
          <a:xfrm>
            <a:off x="250826" y="2714620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 smtClean="0"/>
              <a:t>AUTHOR’S NAME | TITLE </a:t>
            </a:r>
            <a:r>
              <a:rPr lang="en-AU" dirty="0" smtClean="0"/>
              <a:t>(Use Line Dividers)</a:t>
            </a:r>
            <a:endParaRPr lang="en-US" dirty="0" smtClean="0"/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 flipH="1">
            <a:off x="261938" y="5715016"/>
            <a:ext cx="1612106" cy="789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 descr="USY_MB1_rgb_Reversed_Standard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3773" y="5890063"/>
            <a:ext cx="1268436" cy="43919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090609" y="4220262"/>
            <a:ext cx="2266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" cap="all" baseline="0" dirty="0" smtClean="0">
                <a:solidFill>
                  <a:schemeClr val="bg1"/>
                </a:solidFill>
              </a:rPr>
              <a:t>THE UNIVERSITY OF SYDNEY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1200" cap="all" baseline="0" dirty="0" smtClean="0">
                <a:solidFill>
                  <a:schemeClr val="bg1"/>
                </a:solidFill>
              </a:rPr>
              <a:t>BUSINESS SCHOOL</a:t>
            </a:r>
            <a:endParaRPr lang="en-US" sz="1200" cap="al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black">
          <a:xfrm>
            <a:off x="285719" y="1777496"/>
            <a:ext cx="7599393" cy="1080000"/>
          </a:xfrm>
        </p:spPr>
        <p:txBody>
          <a:bodyPr anchor="ctr">
            <a:normAutofit/>
          </a:bodyPr>
          <a:lstStyle>
            <a:lvl1pPr algn="l"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SECTION DIVIDER  [1 line only]</a:t>
            </a:r>
            <a:endParaRPr lang="en-AU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7893038" y="1777495"/>
            <a:ext cx="1143012" cy="1080000"/>
          </a:xfrm>
        </p:spPr>
        <p:txBody>
          <a:bodyPr anchor="ctr"/>
          <a:lstStyle>
            <a:lvl1pPr algn="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893038" y="2857496"/>
            <a:ext cx="1144800" cy="142875"/>
          </a:xfrm>
        </p:spPr>
        <p:txBody>
          <a:bodyPr>
            <a:noAutofit/>
          </a:bodyPr>
          <a:lstStyle>
            <a:lvl1pPr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Enter section number</a:t>
            </a:r>
            <a:endParaRPr lang="en-AU" dirty="0"/>
          </a:p>
        </p:txBody>
      </p:sp>
      <p:sp>
        <p:nvSpPr>
          <p:cNvPr id="32" name="Rectangle 31"/>
          <p:cNvSpPr/>
          <p:nvPr userDrawn="1"/>
        </p:nvSpPr>
        <p:spPr bwMode="white">
          <a:xfrm flipH="1">
            <a:off x="-5" y="5715016"/>
            <a:ext cx="9144001" cy="114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 userDrawn="1"/>
        </p:nvSpPr>
        <p:spPr bwMode="ltGray">
          <a:xfrm>
            <a:off x="855117" y="5248014"/>
            <a:ext cx="1359429" cy="1359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AU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24627" y="5966641"/>
            <a:ext cx="1267200" cy="640800"/>
            <a:chOff x="261938" y="5715016"/>
            <a:chExt cx="1612106" cy="789289"/>
          </a:xfrm>
        </p:grpSpPr>
        <p:sp>
          <p:nvSpPr>
            <p:cNvPr id="16" name="Rectangle 15"/>
            <p:cNvSpPr/>
            <p:nvPr userDrawn="1"/>
          </p:nvSpPr>
          <p:spPr>
            <a:xfrm flipH="1">
              <a:off x="261938" y="5715016"/>
              <a:ext cx="1612106" cy="789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 descr="USY_MB1_rgb_Reversed_Standard_Logo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33773" y="5890063"/>
              <a:ext cx="1268436" cy="4391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773238"/>
            <a:ext cx="8662989" cy="4679949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  <a:lvl6pPr marL="1074738" indent="-174625">
              <a:buClr>
                <a:schemeClr val="accent1"/>
              </a:buClr>
              <a:defRPr sz="1600"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8" y="1783634"/>
            <a:ext cx="4270375" cy="4502885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50825" y="1773238"/>
            <a:ext cx="4321175" cy="3941761"/>
          </a:xfrm>
        </p:spPr>
        <p:txBody>
          <a:bodyPr anchor="t"/>
          <a:lstStyle>
            <a:lvl1pPr algn="ctr">
              <a:buNone/>
              <a:defRPr baseline="0"/>
            </a:lvl1pPr>
          </a:lstStyle>
          <a:p>
            <a:r>
              <a:rPr lang="en-AU" dirty="0" smtClean="0"/>
              <a:t>PLACE IMAGE HERE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0"/>
            <a:ext cx="4392613" cy="593725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Caption copy goes here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7" y="1773238"/>
            <a:ext cx="4270375" cy="4513281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1"/>
            <a:ext cx="4392613" cy="428644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Caption copy goes here</a:t>
            </a:r>
            <a:endParaRPr lang="en-AU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6" hasCustomPrompt="1"/>
          </p:nvPr>
        </p:nvSpPr>
        <p:spPr>
          <a:xfrm>
            <a:off x="250826" y="1764138"/>
            <a:ext cx="4319004" cy="3950861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baseline="0"/>
            </a:lvl1pPr>
          </a:lstStyle>
          <a:p>
            <a:r>
              <a:rPr lang="en-AU" dirty="0" smtClean="0"/>
              <a:t>PLACE TABLE HERE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50825" y="6143643"/>
            <a:ext cx="4392613" cy="165082"/>
          </a:xfrm>
        </p:spPr>
        <p:txBody>
          <a:bodyPr anchor="ctr">
            <a:noAutofit/>
          </a:bodyPr>
          <a:lstStyle>
            <a:lvl1pPr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SOURCE: XYZ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8" y="1773238"/>
            <a:ext cx="4270375" cy="4513281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1"/>
            <a:ext cx="4392613" cy="428644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Caption copy goes here</a:t>
            </a:r>
            <a:endParaRPr lang="en-AU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50825" y="6143643"/>
            <a:ext cx="4392613" cy="165082"/>
          </a:xfrm>
        </p:spPr>
        <p:txBody>
          <a:bodyPr anchor="ctr">
            <a:noAutofit/>
          </a:bodyPr>
          <a:lstStyle>
            <a:lvl1pPr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SOURCE: XYZ</a:t>
            </a:r>
            <a:endParaRPr lang="en-AU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0825" y="1764139"/>
            <a:ext cx="4321175" cy="3950860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 dirty="0" smtClean="0"/>
              <a:t>PLACE CHART HERE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50826" y="1773238"/>
            <a:ext cx="8662988" cy="4679949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 dirty="0" smtClean="0"/>
              <a:t>PLACE IMAGE HERE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773237"/>
            <a:ext cx="4321176" cy="4535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73237"/>
            <a:ext cx="4270375" cy="4535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invGray">
          <a:xfrm flipH="1">
            <a:off x="928662" y="260351"/>
            <a:ext cx="8001056" cy="954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7356" y="428604"/>
            <a:ext cx="7056457" cy="6334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SLIDE TITLE, FONT IN ARIAL 24PT  [1 line only]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1357297"/>
            <a:ext cx="8662989" cy="509589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AU" dirty="0" smtClean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64605" y="6586742"/>
            <a:ext cx="249208" cy="2143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AU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EB0718A-1B3D-42D2-9A2B-FB6CFA4B4E8D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50825" y="6575651"/>
            <a:ext cx="867889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250825" y="260350"/>
            <a:ext cx="1612106" cy="789289"/>
            <a:chOff x="261938" y="5715016"/>
            <a:chExt cx="1612106" cy="789289"/>
          </a:xfrm>
        </p:grpSpPr>
        <p:sp>
          <p:nvSpPr>
            <p:cNvPr id="12" name="Rectangle 11"/>
            <p:cNvSpPr/>
            <p:nvPr userDrawn="1"/>
          </p:nvSpPr>
          <p:spPr>
            <a:xfrm flipH="1">
              <a:off x="261938" y="5715016"/>
              <a:ext cx="1612106" cy="789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 descr="USY_MB1_rgb_Reversed_Standard_Logo.png"/>
            <p:cNvPicPr>
              <a:picLocks noChangeAspect="1"/>
            </p:cNvPicPr>
            <p:nvPr userDrawn="1"/>
          </p:nvPicPr>
          <p:blipFill>
            <a:blip r:embed="rId13" cstate="print"/>
            <a:stretch>
              <a:fillRect/>
            </a:stretch>
          </p:blipFill>
          <p:spPr>
            <a:xfrm>
              <a:off x="433773" y="5890063"/>
              <a:ext cx="1268436" cy="43919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ts val="2500"/>
        </a:lnSpc>
        <a:spcBef>
          <a:spcPct val="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›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415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•"/>
        <a:defRPr lang="en-AU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074738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apsendsolve.com/" TargetMode="External"/><Relationship Id="rId2" Type="http://schemas.openxmlformats.org/officeDocument/2006/relationships/hyperlink" Target="http://seeclickfix.com/app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AU" dirty="0" smtClean="0"/>
              <a:t>Interesting Apps and Websites related to </a:t>
            </a:r>
            <a:r>
              <a:rPr lang="en-AU" dirty="0" err="1" smtClean="0"/>
              <a:t>RateIT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 bwMode="black"/>
        <p:txBody>
          <a:bodyPr/>
          <a:lstStyle/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 bwMode="black"/>
        <p:txBody>
          <a:bodyPr/>
          <a:lstStyle/>
          <a:p>
            <a:pPr lvl="0"/>
            <a:endParaRPr lang="en-US" dirty="0" smtClean="0"/>
          </a:p>
        </p:txBody>
      </p:sp>
      <p:pic>
        <p:nvPicPr>
          <p:cNvPr id="7" name="Picture Placeholder 6" descr="ITLS_logo_multicoloured.gif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l="4541" r="454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Miami Safe Routes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Developed by </a:t>
            </a:r>
            <a:r>
              <a:rPr lang="en-AU" dirty="0" err="1" smtClean="0"/>
              <a:t>SeeClickFix</a:t>
            </a:r>
            <a:r>
              <a:rPr lang="en-AU" dirty="0" smtClean="0"/>
              <a:t> but focused on safe routes to school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7608" t="19052" r="4914" b="24554"/>
          <a:stretch>
            <a:fillRect/>
          </a:stretch>
        </p:blipFill>
        <p:spPr bwMode="auto">
          <a:xfrm>
            <a:off x="467544" y="1988840"/>
            <a:ext cx="8028384" cy="450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80112" y="1700808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Screenshot from </a:t>
            </a:r>
            <a:r>
              <a:rPr lang="en-AU" sz="1400" dirty="0" err="1" smtClean="0"/>
              <a:t>GooglePlay</a:t>
            </a:r>
            <a:r>
              <a:rPr lang="en-AU" sz="1400" dirty="0" smtClean="0"/>
              <a:t>  store</a:t>
            </a:r>
            <a:endParaRPr lang="en-AU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Go! Fix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Another app using the 311 platform by </a:t>
            </a:r>
            <a:r>
              <a:rPr lang="en-AU" dirty="0" smtClean="0"/>
              <a:t>See Click </a:t>
            </a:r>
            <a:r>
              <a:rPr lang="en-AU" dirty="0" smtClean="0"/>
              <a:t>Fix.</a:t>
            </a:r>
          </a:p>
          <a:p>
            <a:r>
              <a:rPr lang="en-AU" dirty="0" smtClean="0"/>
              <a:t>This one focused on all types of transport modes and the transport infrastructure in Australia. </a:t>
            </a:r>
          </a:p>
          <a:p>
            <a:r>
              <a:rPr lang="en-AU" dirty="0" smtClean="0"/>
              <a:t>Cyclists are a specific audience using it to get infrastructure improvements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6724" t="44441" r="4625" b="23319"/>
          <a:stretch>
            <a:fillRect/>
          </a:stretch>
        </p:blipFill>
        <p:spPr bwMode="auto">
          <a:xfrm>
            <a:off x="-1" y="3645024"/>
            <a:ext cx="9036809" cy="285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40152" y="3429000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Screenshot from </a:t>
            </a:r>
            <a:r>
              <a:rPr lang="en-AU" sz="1400" dirty="0" err="1" smtClean="0"/>
              <a:t>GooglePlay</a:t>
            </a:r>
            <a:r>
              <a:rPr lang="en-AU" sz="1400" dirty="0" smtClean="0"/>
              <a:t>  store</a:t>
            </a:r>
            <a:endParaRPr lang="en-AU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Interesting Websites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AU" dirty="0" smtClean="0"/>
              <a:t>2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Foursquare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Location based website with ratings and comments. </a:t>
            </a:r>
          </a:p>
          <a:p>
            <a:r>
              <a:rPr lang="en-AU" dirty="0" smtClean="0"/>
              <a:t>Currently has comments on bus stops and bus routes – including comments about lateness, crowded buses and a driver breaking heavy.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https://foursquare.com/explore?mode=url&amp;near=Sydney%2C%20NSW&amp;q=bus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9614" b="15696"/>
          <a:stretch>
            <a:fillRect/>
          </a:stretch>
        </p:blipFill>
        <p:spPr bwMode="auto">
          <a:xfrm>
            <a:off x="395536" y="2942184"/>
            <a:ext cx="8388424" cy="391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Interline Feedback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dirty="0" smtClean="0"/>
              <a:t>Online feedback form that has questions on: </a:t>
            </a:r>
          </a:p>
          <a:p>
            <a:pPr lvl="1"/>
            <a:r>
              <a:rPr lang="en-AU" dirty="0" smtClean="0"/>
              <a:t>Bus keeping to timetable, </a:t>
            </a:r>
          </a:p>
          <a:p>
            <a:pPr lvl="1"/>
            <a:r>
              <a:rPr lang="en-AU" dirty="0" smtClean="0"/>
              <a:t>Journey time, </a:t>
            </a:r>
          </a:p>
          <a:p>
            <a:pPr lvl="1"/>
            <a:r>
              <a:rPr lang="en-AU" dirty="0" smtClean="0"/>
              <a:t>Getting a seat on the bus, </a:t>
            </a:r>
          </a:p>
          <a:p>
            <a:pPr lvl="1"/>
            <a:r>
              <a:rPr lang="en-AU" dirty="0" smtClean="0"/>
              <a:t>Comfort of the seats, </a:t>
            </a:r>
          </a:p>
          <a:p>
            <a:pPr lvl="1"/>
            <a:r>
              <a:rPr lang="en-AU" dirty="0" smtClean="0"/>
              <a:t>Cleanliness of the bus, </a:t>
            </a:r>
          </a:p>
          <a:p>
            <a:pPr lvl="1"/>
            <a:r>
              <a:rPr lang="en-AU" dirty="0" smtClean="0"/>
              <a:t>Timetables posted at the bus stop, </a:t>
            </a:r>
          </a:p>
          <a:p>
            <a:pPr lvl="1"/>
            <a:r>
              <a:rPr lang="en-AU" dirty="0" smtClean="0"/>
              <a:t>Buses meeting other bus/train connections, </a:t>
            </a:r>
          </a:p>
          <a:p>
            <a:pPr lvl="1"/>
            <a:r>
              <a:rPr lang="en-AU" dirty="0" smtClean="0"/>
              <a:t>Helpful and friendly drivers, </a:t>
            </a:r>
          </a:p>
          <a:p>
            <a:pPr lvl="1"/>
            <a:r>
              <a:rPr lang="en-AU" dirty="0" smtClean="0"/>
              <a:t>A smooth bus ride, </a:t>
            </a:r>
          </a:p>
          <a:p>
            <a:pPr lvl="1"/>
            <a:r>
              <a:rPr lang="en-AU" dirty="0" smtClean="0"/>
              <a:t>Bus frequency, </a:t>
            </a:r>
          </a:p>
          <a:p>
            <a:pPr lvl="1"/>
            <a:r>
              <a:rPr lang="en-AU" dirty="0" smtClean="0"/>
              <a:t>Hours of operation, </a:t>
            </a:r>
          </a:p>
          <a:p>
            <a:pPr lvl="1"/>
            <a:r>
              <a:rPr lang="en-AU" dirty="0" smtClean="0"/>
              <a:t>Shelter at the bus stop, </a:t>
            </a:r>
          </a:p>
          <a:p>
            <a:pPr lvl="1"/>
            <a:r>
              <a:rPr lang="en-AU" dirty="0" smtClean="0"/>
              <a:t>Seat at the bus stop, </a:t>
            </a:r>
          </a:p>
          <a:p>
            <a:pPr lvl="1"/>
            <a:r>
              <a:rPr lang="en-AU" dirty="0" smtClean="0"/>
              <a:t>Prepaid tickets (</a:t>
            </a:r>
            <a:r>
              <a:rPr lang="en-AU" dirty="0" err="1" smtClean="0"/>
              <a:t>MyZone</a:t>
            </a:r>
            <a:r>
              <a:rPr lang="en-AU" dirty="0" smtClean="0"/>
              <a:t>), </a:t>
            </a:r>
          </a:p>
          <a:p>
            <a:pPr lvl="1"/>
            <a:r>
              <a:rPr lang="en-AU" dirty="0" smtClean="0"/>
              <a:t>Ticket and fare information, </a:t>
            </a:r>
          </a:p>
          <a:p>
            <a:pPr lvl="1"/>
            <a:r>
              <a:rPr lang="en-AU" dirty="0" smtClean="0"/>
              <a:t>Personal Security at the bus stop,</a:t>
            </a:r>
          </a:p>
          <a:p>
            <a:pPr lvl="1"/>
            <a:r>
              <a:rPr lang="en-AU" dirty="0" smtClean="0"/>
              <a:t>Personal Security on the bus, </a:t>
            </a:r>
          </a:p>
          <a:p>
            <a:pPr lvl="1"/>
            <a:r>
              <a:rPr lang="en-AU" dirty="0" smtClean="0"/>
              <a:t>Overall, how satisfied are you with your experiences on Interline bus services?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http://www.interlinebus.com.au/feedback.html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Online feedback form that allows you to pin point your location when making a complaint/compliment.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https://www.canberraconnect.act.gov.au/app/forms/action_feedback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9403" b="4624"/>
          <a:stretch>
            <a:fillRect/>
          </a:stretch>
        </p:blipFill>
        <p:spPr bwMode="auto">
          <a:xfrm>
            <a:off x="1115616" y="2420888"/>
            <a:ext cx="6967763" cy="37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Interesting Apps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transportme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0824" y="4437112"/>
            <a:ext cx="8662989" cy="2016075"/>
          </a:xfrm>
        </p:spPr>
        <p:txBody>
          <a:bodyPr/>
          <a:lstStyle/>
          <a:p>
            <a:r>
              <a:rPr lang="en-AU" dirty="0" smtClean="0"/>
              <a:t>Patent pending.</a:t>
            </a:r>
          </a:p>
          <a:p>
            <a:r>
              <a:rPr lang="en-AU" dirty="0" smtClean="0"/>
              <a:t>Described as a ‘complete operational and management solution’</a:t>
            </a:r>
          </a:p>
          <a:p>
            <a:r>
              <a:rPr lang="en-AU" dirty="0" smtClean="0"/>
              <a:t>Intended to be useful worldwide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algn="r">
              <a:buNone/>
            </a:pPr>
            <a:r>
              <a:rPr lang="en-AU" dirty="0" smtClean="0"/>
              <a:t>Screenshot</a:t>
            </a:r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0565" t="22573" r="11958" b="49992"/>
          <a:stretch>
            <a:fillRect/>
          </a:stretch>
        </p:blipFill>
        <p:spPr bwMode="auto">
          <a:xfrm>
            <a:off x="323528" y="1988840"/>
            <a:ext cx="8244408" cy="22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transportme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 smtClean="0"/>
              <a:t>App developed by </a:t>
            </a:r>
            <a:r>
              <a:rPr lang="en-AU" dirty="0" err="1" smtClean="0"/>
              <a:t>Ryans</a:t>
            </a:r>
            <a:r>
              <a:rPr lang="en-AU" dirty="0" smtClean="0"/>
              <a:t> Bus Service Operations Manager. </a:t>
            </a:r>
          </a:p>
          <a:p>
            <a:r>
              <a:rPr lang="en-AU" dirty="0" smtClean="0"/>
              <a:t>In the future they hope to release a consumer version with a ‘direct link to the bus’.</a:t>
            </a:r>
          </a:p>
          <a:p>
            <a:pPr>
              <a:buNone/>
            </a:pPr>
            <a:r>
              <a:rPr lang="en-AU" sz="1700" dirty="0" smtClean="0"/>
              <a:t>http://www.transportme.com.au/wp-content/uploads/2014/07/ABC-media-article.jpg</a:t>
            </a:r>
          </a:p>
          <a:p>
            <a:pPr>
              <a:buNone/>
            </a:pPr>
            <a:endParaRPr lang="en-AU" dirty="0" smtClean="0"/>
          </a:p>
          <a:p>
            <a:r>
              <a:rPr lang="en-AU" dirty="0" err="1" smtClean="0"/>
              <a:t>transport</a:t>
            </a:r>
            <a:r>
              <a:rPr lang="en-AU" i="1" dirty="0" err="1" smtClean="0"/>
              <a:t>me</a:t>
            </a:r>
            <a:r>
              <a:rPr lang="en-AU" i="1" dirty="0" smtClean="0"/>
              <a:t> </a:t>
            </a:r>
            <a:r>
              <a:rPr lang="en-AU" dirty="0" smtClean="0"/>
              <a:t>provides the following services</a:t>
            </a:r>
            <a:r>
              <a:rPr lang="en-AU" i="1" dirty="0" smtClean="0"/>
              <a:t>: </a:t>
            </a:r>
          </a:p>
          <a:p>
            <a:pPr lvl="1"/>
            <a:r>
              <a:rPr lang="en-AU" dirty="0" smtClean="0"/>
              <a:t>Live GPS Tracking </a:t>
            </a:r>
          </a:p>
          <a:p>
            <a:pPr lvl="1"/>
            <a:r>
              <a:rPr lang="en-AU" dirty="0" smtClean="0"/>
              <a:t>An Integrated Ticketing System </a:t>
            </a:r>
          </a:p>
          <a:p>
            <a:pPr lvl="1"/>
            <a:r>
              <a:rPr lang="en-AU" dirty="0" smtClean="0"/>
              <a:t>Real-Time Reporting that is simple to access </a:t>
            </a:r>
          </a:p>
          <a:p>
            <a:pPr lvl="1"/>
            <a:r>
              <a:rPr lang="en-AU" dirty="0" err="1" smtClean="0"/>
              <a:t>Overspeed</a:t>
            </a:r>
            <a:r>
              <a:rPr lang="en-AU" dirty="0" smtClean="0"/>
              <a:t> Logs </a:t>
            </a:r>
          </a:p>
          <a:p>
            <a:pPr lvl="1"/>
            <a:r>
              <a:rPr lang="en-AU" dirty="0" smtClean="0"/>
              <a:t>Passenger Boarding Point Information </a:t>
            </a:r>
          </a:p>
          <a:p>
            <a:pPr lvl="1"/>
            <a:r>
              <a:rPr lang="en-AU" dirty="0" smtClean="0"/>
              <a:t>Bus Stop Time Tagging through </a:t>
            </a:r>
            <a:r>
              <a:rPr lang="en-AU" dirty="0" err="1" smtClean="0"/>
              <a:t>Geofences</a:t>
            </a:r>
            <a:r>
              <a:rPr lang="en-AU" dirty="0" smtClean="0"/>
              <a:t> </a:t>
            </a:r>
          </a:p>
          <a:p>
            <a:pPr lvl="1"/>
            <a:r>
              <a:rPr lang="en-AU" dirty="0" smtClean="0"/>
              <a:t>Driver Sign On/Off </a:t>
            </a:r>
          </a:p>
          <a:p>
            <a:pPr lvl="1"/>
            <a:r>
              <a:rPr lang="de-DE" dirty="0" smtClean="0"/>
              <a:t>ATO Diesel Fuel Fill Information </a:t>
            </a:r>
          </a:p>
          <a:p>
            <a:pPr lvl="1"/>
            <a:r>
              <a:rPr lang="en-AU" dirty="0" smtClean="0"/>
              <a:t>Instant and Future Messaging to your Fleet </a:t>
            </a:r>
          </a:p>
          <a:p>
            <a:pPr lvl="1"/>
            <a:r>
              <a:rPr lang="en-AU" dirty="0" smtClean="0"/>
              <a:t>Driver Alert for Passenger Departure Points </a:t>
            </a:r>
          </a:p>
          <a:p>
            <a:pPr>
              <a:buNone/>
            </a:pPr>
            <a:r>
              <a:rPr lang="en-AU" sz="1700" dirty="0" smtClean="0"/>
              <a:t>http://www.transportme.com.au/wp-content/uploads/2014/07/transportme-A4-brochure-WEB.pdf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5" y="1268413"/>
            <a:ext cx="8662988" cy="485791"/>
          </a:xfrm>
        </p:spPr>
        <p:txBody>
          <a:bodyPr/>
          <a:lstStyle/>
          <a:p>
            <a:pPr lvl="0"/>
            <a:r>
              <a:rPr lang="en-AU" dirty="0" smtClean="0"/>
              <a:t>http://www.transportme.com.au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err="1" smtClean="0"/>
              <a:t>SaferBus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smtClean="0"/>
              <a:t>The </a:t>
            </a:r>
            <a:r>
              <a:rPr lang="en-AU" sz="1800" dirty="0" err="1" smtClean="0"/>
              <a:t>SaferBus</a:t>
            </a:r>
            <a:r>
              <a:rPr lang="en-AU" sz="1800" dirty="0" smtClean="0"/>
              <a:t> mobile app provides the user with the following functions/options:</a:t>
            </a:r>
          </a:p>
          <a:p>
            <a:pPr lvl="1"/>
            <a:r>
              <a:rPr lang="en-AU" dirty="0" smtClean="0"/>
              <a:t>Confirmation that a bus company is allowed to operate,</a:t>
            </a:r>
          </a:p>
          <a:p>
            <a:pPr lvl="1"/>
            <a:r>
              <a:rPr lang="en-AU" dirty="0" smtClean="0"/>
              <a:t>Reviews of bus safety performance across a range of categories </a:t>
            </a:r>
          </a:p>
          <a:p>
            <a:pPr lvl="1">
              <a:buNone/>
            </a:pPr>
            <a:r>
              <a:rPr lang="en-AU" dirty="0" smtClean="0"/>
              <a:t>	These categories include: - unsafe driving, hours-of-service compliance, - driver fitness, - controlled substances and alcohol testing results, and – vehicle maintenance, and</a:t>
            </a:r>
          </a:p>
          <a:p>
            <a:pPr lvl="1"/>
            <a:r>
              <a:rPr lang="en-AU" dirty="0" smtClean="0"/>
              <a:t>Filing complaints (the app allows consumers, drivers and members of industry to file a complaint about safety, service or discrimination via a National Consumer Complaint Database.</a:t>
            </a:r>
            <a:endParaRPr lang="en-AU" sz="800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http://www.fmcsa.dot.gov/safety/passenger-safety/saferbus-mobile-application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err="1" smtClean="0"/>
              <a:t>SaferBus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734085_331946560244201_618739849_n.jpg"/>
          <p:cNvPicPr>
            <a:picLocks noChangeAspect="1"/>
          </p:cNvPicPr>
          <p:nvPr/>
        </p:nvPicPr>
        <p:blipFill>
          <a:blip r:embed="rId2" cstate="print"/>
          <a:srcRect b="29000"/>
          <a:stretch>
            <a:fillRect/>
          </a:stretch>
        </p:blipFill>
        <p:spPr>
          <a:xfrm>
            <a:off x="179512" y="975370"/>
            <a:ext cx="4824536" cy="5882630"/>
          </a:xfrm>
          <a:prstGeom prst="rect">
            <a:avLst/>
          </a:prstGeom>
        </p:spPr>
      </p:pic>
      <p:pic>
        <p:nvPicPr>
          <p:cNvPr id="7" name="Picture 6" descr="419683_331946593577531_1901356190_n.jpg"/>
          <p:cNvPicPr>
            <a:picLocks noChangeAspect="1"/>
          </p:cNvPicPr>
          <p:nvPr/>
        </p:nvPicPr>
        <p:blipFill>
          <a:blip r:embed="rId3" cstate="print"/>
          <a:srcRect b="10101"/>
          <a:stretch>
            <a:fillRect/>
          </a:stretch>
        </p:blipFill>
        <p:spPr>
          <a:xfrm>
            <a:off x="5148064" y="1124744"/>
            <a:ext cx="3720156" cy="573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&amp; Town – Public Transport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App that includes the following functions: </a:t>
            </a:r>
          </a:p>
          <a:p>
            <a:pPr lvl="1"/>
            <a:r>
              <a:rPr lang="en-AU" dirty="0" smtClean="0"/>
              <a:t>the nearest stop, </a:t>
            </a:r>
          </a:p>
          <a:p>
            <a:pPr lvl="1"/>
            <a:r>
              <a:rPr lang="en-AU" dirty="0" smtClean="0"/>
              <a:t>the expected time of arrival of the transport, </a:t>
            </a:r>
          </a:p>
          <a:p>
            <a:pPr lvl="1"/>
            <a:r>
              <a:rPr lang="en-AU" dirty="0" smtClean="0"/>
              <a:t>the faster and free of incidents route, </a:t>
            </a:r>
          </a:p>
          <a:p>
            <a:pPr lvl="1"/>
            <a:r>
              <a:rPr lang="en-AU" dirty="0" smtClean="0"/>
              <a:t>the schedules and routes of transportation on official maps, </a:t>
            </a:r>
          </a:p>
          <a:p>
            <a:pPr lvl="1"/>
            <a:r>
              <a:rPr lang="en-AU" dirty="0" smtClean="0"/>
              <a:t>the best choice when moving with baby carriage or wheelchair, among others. </a:t>
            </a:r>
          </a:p>
          <a:p>
            <a:r>
              <a:rPr lang="en-AU" dirty="0" smtClean="0"/>
              <a:t>Also contains ‘Alert others’ function that includes: </a:t>
            </a:r>
          </a:p>
          <a:p>
            <a:pPr lvl="1"/>
            <a:r>
              <a:rPr lang="en-AU" dirty="0" smtClean="0"/>
              <a:t>air-conditioning, </a:t>
            </a:r>
          </a:p>
          <a:p>
            <a:pPr lvl="1"/>
            <a:r>
              <a:rPr lang="en-AU" dirty="0" smtClean="0"/>
              <a:t>unpunctual services, </a:t>
            </a:r>
          </a:p>
          <a:p>
            <a:pPr lvl="1"/>
            <a:r>
              <a:rPr lang="en-AU" dirty="0" smtClean="0"/>
              <a:t>maintenance work, and </a:t>
            </a:r>
          </a:p>
          <a:p>
            <a:pPr lvl="1"/>
            <a:r>
              <a:rPr lang="en-AU" dirty="0" smtClean="0"/>
              <a:t>whether a service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https://play.google.com/store/apps/details?id=cat.uab.onthebus&amp;hl=en</a:t>
            </a:r>
          </a:p>
        </p:txBody>
      </p:sp>
      <p:pic>
        <p:nvPicPr>
          <p:cNvPr id="6" name="Picture 5" descr="unnamed.png"/>
          <p:cNvPicPr>
            <a:picLocks noChangeAspect="1"/>
          </p:cNvPicPr>
          <p:nvPr/>
        </p:nvPicPr>
        <p:blipFill>
          <a:blip r:embed="rId2" cstate="print"/>
          <a:srcRect t="8314" b="45215"/>
          <a:stretch>
            <a:fillRect/>
          </a:stretch>
        </p:blipFill>
        <p:spPr>
          <a:xfrm>
            <a:off x="6228184" y="4149080"/>
            <a:ext cx="3114208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Waze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One of the world's largest community-based traffic and navigation apps. (Does not include public transport but it is a widely used app)</a:t>
            </a:r>
          </a:p>
          <a:p>
            <a:r>
              <a:rPr lang="en-AU" dirty="0" smtClean="0"/>
              <a:t>Allows drivers to share real-time traffic and road info.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https://www.waze.com/</a:t>
            </a:r>
            <a:endParaRPr lang="en-A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53" t="10544" r="39286" b="38571"/>
          <a:stretch>
            <a:fillRect/>
          </a:stretch>
        </p:blipFill>
        <p:spPr bwMode="auto">
          <a:xfrm>
            <a:off x="899592" y="3068960"/>
            <a:ext cx="7179550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See Click Fix &amp; Snap Send Solve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0825" y="1268413"/>
            <a:ext cx="4321175" cy="1152475"/>
          </a:xfrm>
        </p:spPr>
        <p:txBody>
          <a:bodyPr>
            <a:normAutofit/>
          </a:bodyPr>
          <a:lstStyle/>
          <a:p>
            <a:r>
              <a:rPr lang="en-AU" dirty="0" smtClean="0"/>
              <a:t>A family of apps developed by </a:t>
            </a:r>
            <a:br>
              <a:rPr lang="en-AU" dirty="0" smtClean="0"/>
            </a:br>
            <a:r>
              <a:rPr lang="en-AU" dirty="0" smtClean="0"/>
              <a:t>See </a:t>
            </a:r>
            <a:r>
              <a:rPr lang="en-AU" dirty="0" smtClean="0"/>
              <a:t>Click </a:t>
            </a:r>
            <a:r>
              <a:rPr lang="en-AU" dirty="0" smtClean="0"/>
              <a:t>Fix using 311 platform.</a:t>
            </a:r>
          </a:p>
          <a:p>
            <a:pPr algn="r"/>
            <a:r>
              <a:rPr lang="en-AU" dirty="0" smtClean="0"/>
              <a:t> </a:t>
            </a:r>
            <a:r>
              <a:rPr lang="en-AU" dirty="0" smtClean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seeclickfix.com/apps</a:t>
            </a:r>
            <a:r>
              <a:rPr lang="en-AU" dirty="0" smtClean="0"/>
              <a:t>  </a:t>
            </a:r>
            <a:endParaRPr lang="en-AU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51520" y="3068960"/>
            <a:ext cx="3935958" cy="1152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lvl="0">
              <a:lnSpc>
                <a:spcPts val="1800"/>
              </a:lnSpc>
              <a:buClr>
                <a:schemeClr val="accent1"/>
              </a:buClr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 Send Solve is</a:t>
            </a:r>
            <a:r>
              <a:rPr kumimoji="0" lang="en-AU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</a:t>
            </a:r>
            <a:r>
              <a:rPr lang="en-AU" sz="2000" dirty="0" smtClean="0"/>
              <a:t>Australian version: </a:t>
            </a:r>
            <a:r>
              <a:rPr lang="en-AU" sz="2000" dirty="0" smtClean="0">
                <a:hlinkClick r:id="rId3"/>
              </a:rPr>
              <a:t>http://www.snapsendsolve.com</a:t>
            </a:r>
            <a:r>
              <a:rPr lang="en-AU" sz="2000" dirty="0" smtClean="0">
                <a:hlinkClick r:id="rId3"/>
              </a:rPr>
              <a:t>/</a:t>
            </a:r>
            <a:r>
              <a:rPr lang="en-AU" sz="2000" dirty="0" smtClean="0"/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463" t="22573" r="9908" b="29416"/>
          <a:stretch>
            <a:fillRect/>
          </a:stretch>
        </p:blipFill>
        <p:spPr bwMode="auto">
          <a:xfrm>
            <a:off x="3131840" y="4149080"/>
            <a:ext cx="5688632" cy="237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t="12193" b="3977"/>
          <a:stretch>
            <a:fillRect/>
          </a:stretch>
        </p:blipFill>
        <p:spPr bwMode="auto">
          <a:xfrm>
            <a:off x="4860032" y="1268760"/>
            <a:ext cx="401504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S Master">
  <a:themeElements>
    <a:clrScheme name="Economics">
      <a:dk1>
        <a:sysClr val="windowText" lastClr="000000"/>
      </a:dk1>
      <a:lt1>
        <a:sysClr val="window" lastClr="FFFFFF"/>
      </a:lt1>
      <a:dk2>
        <a:srgbClr val="12416C"/>
      </a:dk2>
      <a:lt2>
        <a:srgbClr val="FBCD6B"/>
      </a:lt2>
      <a:accent1>
        <a:srgbClr val="CE1126"/>
      </a:accent1>
      <a:accent2>
        <a:srgbClr val="002F5F"/>
      </a:accent2>
      <a:accent3>
        <a:srgbClr val="406387"/>
      </a:accent3>
      <a:accent4>
        <a:srgbClr val="7F97AF"/>
      </a:accent4>
      <a:accent5>
        <a:srgbClr val="B2C0CF"/>
      </a:accent5>
      <a:accent6>
        <a:srgbClr val="CCD5DF"/>
      </a:accent6>
      <a:hlink>
        <a:srgbClr val="0000FF"/>
      </a:hlink>
      <a:folHlink>
        <a:srgbClr val="0000FF"/>
      </a:folHlink>
    </a:clrScheme>
    <a:fontScheme name="UNIS_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556</Words>
  <Application>Microsoft Office PowerPoint</Application>
  <PresentationFormat>On-screen Show (4:3)</PresentationFormat>
  <Paragraphs>104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UNIS Master</vt:lpstr>
      <vt:lpstr>Interesting Apps and Websites related to RateIT</vt:lpstr>
      <vt:lpstr>Interesting Apps</vt:lpstr>
      <vt:lpstr>transportme</vt:lpstr>
      <vt:lpstr>transportme</vt:lpstr>
      <vt:lpstr>SaferBus</vt:lpstr>
      <vt:lpstr>SaferBus</vt:lpstr>
      <vt:lpstr>App &amp; Town – Public Transport</vt:lpstr>
      <vt:lpstr>Waze</vt:lpstr>
      <vt:lpstr>See Click Fix &amp; Snap Send Solve</vt:lpstr>
      <vt:lpstr>Miami Safe Routes</vt:lpstr>
      <vt:lpstr>Go! Fix</vt:lpstr>
      <vt:lpstr>Interesting Websites</vt:lpstr>
      <vt:lpstr>Foursquare</vt:lpstr>
      <vt:lpstr>Interline Feedback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 Template</dc:title>
  <dc:subject>economics</dc:subject>
  <dc:creator>PresentationStudio.com</dc:creator>
  <cp:lastModifiedBy>Business School</cp:lastModifiedBy>
  <cp:revision>156</cp:revision>
  <dcterms:created xsi:type="dcterms:W3CDTF">2011-04-12T13:43:43Z</dcterms:created>
  <dcterms:modified xsi:type="dcterms:W3CDTF">2014-08-07T08:40:13Z</dcterms:modified>
</cp:coreProperties>
</file>